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5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23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13%20profiling\academy%202013\Phase%201\england%20academy%202013%20(clubs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ugby%20League\Academy\RFL%20Academy%20screening%202012\RFL%20SCREENING%20DATABASE%20-%20ACADEM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10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profiles!$B$34:$C$34</c:f>
              <c:strCache>
                <c:ptCount val="1"/>
                <c:pt idx="0">
                  <c:v>Edwin Okanga Ajwang Salford City Reds</c:v>
                </c:pt>
              </c:strCache>
            </c:strRef>
          </c:tx>
          <c:cat>
            <c:strRef>
              <c:f>profiles!$D$3:$K$3</c:f>
              <c:strCache>
                <c:ptCount val="8"/>
                <c:pt idx="0">
                  <c:v>Pass both ways 14m running</c:v>
                </c:pt>
                <c:pt idx="1">
                  <c:v>One handed pass &amp; off load (both hands)</c:v>
                </c:pt>
                <c:pt idx="2">
                  <c:v>Recognise &amp; make appropiate tackle selection (individual &amp; combination)</c:v>
                </c:pt>
                <c:pt idx="3">
                  <c:v>Understanding width &amp; space in attack</c:v>
                </c:pt>
                <c:pt idx="4">
                  <c:v>Winning the Ruck/Marker</c:v>
                </c:pt>
                <c:pt idx="5">
                  <c:v>Isolate a defender</c:v>
                </c:pt>
                <c:pt idx="6">
                  <c:v>Team Strategies (include principles &amp; patterns to gain a positive result)</c:v>
                </c:pt>
                <c:pt idx="7">
                  <c:v>Begin to understand &amp; react to the different scenarios within a game</c:v>
                </c:pt>
              </c:strCache>
            </c:strRef>
          </c:cat>
          <c:val>
            <c:numRef>
              <c:f>profiles!$D$34:$K$34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shape val="cylinder"/>
        <c:axId val="104996224"/>
        <c:axId val="118994048"/>
        <c:axId val="0"/>
      </c:bar3DChart>
      <c:catAx>
        <c:axId val="104996224"/>
        <c:scaling>
          <c:orientation val="minMax"/>
        </c:scaling>
        <c:axPos val="b"/>
        <c:tickLblPos val="nextTo"/>
        <c:crossAx val="118994048"/>
        <c:crosses val="autoZero"/>
        <c:auto val="1"/>
        <c:lblAlgn val="ctr"/>
        <c:lblOffset val="100"/>
      </c:catAx>
      <c:valAx>
        <c:axId val="118994048"/>
        <c:scaling>
          <c:orientation val="minMax"/>
        </c:scaling>
        <c:axPos val="l"/>
        <c:majorGridlines/>
        <c:numFmt formatCode="General" sourceLinked="1"/>
        <c:tickLblPos val="nextTo"/>
        <c:crossAx val="10499622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COMPARABLE FMS RESULTS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Sheet3!$V$18</c:f>
              <c:strCache>
                <c:ptCount val="1"/>
                <c:pt idx="0">
                  <c:v>ACADEMY </c:v>
                </c:pt>
              </c:strCache>
            </c:strRef>
          </c:tx>
          <c:cat>
            <c:multiLvlStrRef>
              <c:f>Sheet3!$W$16:$AB$17</c:f>
              <c:multiLvlStrCache>
                <c:ptCount val="6"/>
                <c:lvl>
                  <c:pt idx="0">
                    <c:v>2011</c:v>
                  </c:pt>
                  <c:pt idx="1">
                    <c:v>2012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2011</c:v>
                  </c:pt>
                  <c:pt idx="5">
                    <c:v>2012</c:v>
                  </c:pt>
                </c:lvl>
                <c:lvl>
                  <c:pt idx="0">
                    <c:v>SQUAT</c:v>
                  </c:pt>
                  <c:pt idx="2">
                    <c:v>SINGLE LEG DIP - LEFT</c:v>
                  </c:pt>
                  <c:pt idx="4">
                    <c:v>SINGLE LEG DIP - RIGHT</c:v>
                  </c:pt>
                </c:lvl>
              </c:multiLvlStrCache>
            </c:multiLvlStrRef>
          </c:cat>
          <c:val>
            <c:numRef>
              <c:f>Sheet3!$W$18:$AB$18</c:f>
              <c:numCache>
                <c:formatCode>General</c:formatCode>
                <c:ptCount val="6"/>
                <c:pt idx="0">
                  <c:v>2.08</c:v>
                </c:pt>
                <c:pt idx="1">
                  <c:v>2.67</c:v>
                </c:pt>
                <c:pt idx="2">
                  <c:v>1.21</c:v>
                </c:pt>
                <c:pt idx="3">
                  <c:v>1.45</c:v>
                </c:pt>
                <c:pt idx="4">
                  <c:v>1.23</c:v>
                </c:pt>
                <c:pt idx="5">
                  <c:v>1.45</c:v>
                </c:pt>
              </c:numCache>
            </c:numRef>
          </c:val>
        </c:ser>
        <c:ser>
          <c:idx val="1"/>
          <c:order val="1"/>
          <c:tx>
            <c:strRef>
              <c:f>Sheet3!$V$19</c:f>
              <c:strCache>
                <c:ptCount val="1"/>
                <c:pt idx="0">
                  <c:v>YOUTH</c:v>
                </c:pt>
              </c:strCache>
            </c:strRef>
          </c:tx>
          <c:cat>
            <c:multiLvlStrRef>
              <c:f>Sheet3!$W$16:$AB$17</c:f>
              <c:multiLvlStrCache>
                <c:ptCount val="6"/>
                <c:lvl>
                  <c:pt idx="0">
                    <c:v>2011</c:v>
                  </c:pt>
                  <c:pt idx="1">
                    <c:v>2012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2011</c:v>
                  </c:pt>
                  <c:pt idx="5">
                    <c:v>2012</c:v>
                  </c:pt>
                </c:lvl>
                <c:lvl>
                  <c:pt idx="0">
                    <c:v>SQUAT</c:v>
                  </c:pt>
                  <c:pt idx="2">
                    <c:v>SINGLE LEG DIP - LEFT</c:v>
                  </c:pt>
                  <c:pt idx="4">
                    <c:v>SINGLE LEG DIP - RIGHT</c:v>
                  </c:pt>
                </c:lvl>
              </c:multiLvlStrCache>
            </c:multiLvlStrRef>
          </c:cat>
          <c:val>
            <c:numRef>
              <c:f>Sheet3!$W$19:$AB$19</c:f>
              <c:numCache>
                <c:formatCode>General</c:formatCode>
                <c:ptCount val="6"/>
                <c:pt idx="0">
                  <c:v>1.51</c:v>
                </c:pt>
                <c:pt idx="1">
                  <c:v>2.46</c:v>
                </c:pt>
                <c:pt idx="2">
                  <c:v>0.85000000000000064</c:v>
                </c:pt>
                <c:pt idx="3">
                  <c:v>1.23</c:v>
                </c:pt>
                <c:pt idx="4">
                  <c:v>0.92</c:v>
                </c:pt>
                <c:pt idx="5">
                  <c:v>1.1800000000000017</c:v>
                </c:pt>
              </c:numCache>
            </c:numRef>
          </c:val>
        </c:ser>
        <c:axId val="136635520"/>
        <c:axId val="136637056"/>
      </c:barChart>
      <c:catAx>
        <c:axId val="136635520"/>
        <c:scaling>
          <c:orientation val="minMax"/>
        </c:scaling>
        <c:axPos val="b"/>
        <c:numFmt formatCode="General" sourceLinked="1"/>
        <c:majorTickMark val="none"/>
        <c:tickLblPos val="nextTo"/>
        <c:crossAx val="136637056"/>
        <c:crosses val="autoZero"/>
        <c:auto val="1"/>
        <c:lblAlgn val="ctr"/>
        <c:lblOffset val="100"/>
      </c:catAx>
      <c:valAx>
        <c:axId val="1366370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AVERAGE</a:t>
                </a:r>
                <a:r>
                  <a:rPr lang="en-GB" baseline="0"/>
                  <a:t> SCORE (out of 4)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3.9111111111111152E-2"/>
              <c:y val="0.14526430802484541"/>
            </c:manualLayout>
          </c:layout>
        </c:title>
        <c:numFmt formatCode="General" sourceLinked="1"/>
        <c:tickLblPos val="nextTo"/>
        <c:crossAx val="1366355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838F6-4295-49DB-8A46-EA46E225632A}" type="datetimeFigureOut">
              <a:rPr lang="en-GB" smtClean="0"/>
              <a:t>11/09/2013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031F2-A03D-4A00-A9D6-307C41261FE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31F2-A03D-4A00-A9D6-307C41261FED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218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6538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8840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403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9202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3983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0153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0723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02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5767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9215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D9492-28A0-4CA6-A9DD-771B3AE28FC4}" type="datetimeFigureOut">
              <a:rPr lang="en-GB" smtClean="0"/>
              <a:pPr/>
              <a:t>11/09/2013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5F8EB-3018-4578-B753-0DFB4B3C30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11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j.mather@rfl.uk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31640" y="3399383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Coaching Young Adults- The Gen Y Conundrum</a:t>
            </a:r>
            <a:endParaRPr lang="en-GB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450912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B-J Mather, RFL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xmlns="" val="15571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80512" cy="6885384"/>
          </a:xfrm>
        </p:spPr>
      </p:pic>
      <p:sp>
        <p:nvSpPr>
          <p:cNvPr id="6" name="TextBox 5"/>
          <p:cNvSpPr txBox="1"/>
          <p:nvPr/>
        </p:nvSpPr>
        <p:spPr>
          <a:xfrm>
            <a:off x="1115616" y="1988840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QUESTIONS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9832" y="4509120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B-J Mather</a:t>
            </a:r>
          </a:p>
          <a:p>
            <a:r>
              <a:rPr lang="en-GB" dirty="0" smtClean="0">
                <a:hlinkClick r:id="rId3"/>
              </a:rPr>
              <a:t>b</a:t>
            </a:r>
            <a:r>
              <a:rPr lang="en-GB" dirty="0" smtClean="0">
                <a:hlinkClick r:id="rId3"/>
              </a:rPr>
              <a:t>j.mather@rfl.uk.com</a:t>
            </a:r>
            <a:endParaRPr lang="en-GB" dirty="0" smtClean="0"/>
          </a:p>
          <a:p>
            <a:r>
              <a:rPr lang="en-GB" dirty="0" smtClean="0"/>
              <a:t>07540636515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</p:spPr>
      </p:pic>
      <p:pic>
        <p:nvPicPr>
          <p:cNvPr id="5" name="Picture 4" descr="geny-gen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1916832"/>
            <a:ext cx="6696744" cy="45001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87624" y="620688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CHALLENGES OF GEN Y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6988"/>
            <a:ext cx="9180513" cy="6884988"/>
          </a:xfrm>
        </p:spPr>
      </p:pic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251520" y="692696"/>
          <a:ext cx="8640960" cy="5981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85384"/>
          </a:xfrm>
        </p:spPr>
      </p:pic>
      <p:pic>
        <p:nvPicPr>
          <p:cNvPr id="6" name="Picture 5" descr="Evolution_Gen_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980728"/>
            <a:ext cx="7157595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85384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5" y="1916832"/>
          <a:ext cx="8208910" cy="4176464"/>
        </p:xfrm>
        <a:graphic>
          <a:graphicData uri="http://schemas.openxmlformats.org/drawingml/2006/table">
            <a:tbl>
              <a:tblPr/>
              <a:tblGrid>
                <a:gridCol w="327620"/>
                <a:gridCol w="1939954"/>
                <a:gridCol w="1580123"/>
                <a:gridCol w="1390545"/>
                <a:gridCol w="1485334"/>
                <a:gridCol w="1485334"/>
              </a:tblGrid>
              <a:tr h="1793917">
                <a:tc>
                  <a:txBody>
                    <a:bodyPr/>
                    <a:lstStyle/>
                    <a:p>
                      <a:endParaRPr lang="en-GB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NUMBER OF PLAYERS PASSING JOINT INTEGRITY PART 1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NUMBER OF PLAYERS PASSING JOINT INTEGRITY PART 2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16659">
                <a:tc>
                  <a:txBody>
                    <a:bodyPr/>
                    <a:lstStyle/>
                    <a:p>
                      <a:endParaRPr lang="en-GB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LEVEL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600">
                <a:tc>
                  <a:txBody>
                    <a:bodyPr/>
                    <a:lstStyle/>
                    <a:p>
                      <a:endParaRPr lang="en-GB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ACADEMY (39/33)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 (100%)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 (73%)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 (82%)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 (82%)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29">
                <a:tc>
                  <a:txBody>
                    <a:bodyPr/>
                    <a:lstStyle/>
                    <a:p>
                      <a:endParaRPr lang="en-GB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YOUTH (39/40)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 (95%)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 (85%)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 (82%)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 (98%)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659">
                <a:tc>
                  <a:txBody>
                    <a:bodyPr/>
                    <a:lstStyle/>
                    <a:p>
                      <a:endParaRPr lang="en-GB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76 (97%)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 (80%)</a:t>
                      </a:r>
                      <a:endParaRPr lang="en-GB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 (82%)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 (90%)</a:t>
                      </a:r>
                      <a:endParaRPr lang="en-GB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620688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JOINT INTEGRITY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85384"/>
          </a:xfrm>
        </p:spPr>
      </p:pic>
      <p:graphicFrame>
        <p:nvGraphicFramePr>
          <p:cNvPr id="5" name="Chart 4"/>
          <p:cNvGraphicFramePr/>
          <p:nvPr/>
        </p:nvGraphicFramePr>
        <p:xfrm>
          <a:off x="395536" y="1772816"/>
          <a:ext cx="5962401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692696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FUNCTIONAL MOVEMENT</a:t>
            </a:r>
            <a:endParaRPr lang="en-GB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660232" y="2780928"/>
            <a:ext cx="1944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SQUAT</a:t>
            </a:r>
          </a:p>
          <a:p>
            <a:pPr marL="342900" indent="-342900">
              <a:buAutoNum type="arabicPeriod"/>
            </a:pPr>
            <a:r>
              <a:rPr lang="en-GB" dirty="0" smtClean="0"/>
              <a:t>SINGLE LEG DIP (L+R)</a:t>
            </a:r>
          </a:p>
          <a:p>
            <a:pPr marL="342900" indent="-342900">
              <a:buAutoNum type="arabicPeriod"/>
            </a:pPr>
            <a:r>
              <a:rPr lang="en-GB" dirty="0" smtClean="0"/>
              <a:t>HOP AND HOLD (L+R)</a:t>
            </a:r>
          </a:p>
          <a:p>
            <a:pPr marL="342900" indent="-342900">
              <a:buAutoNum type="arabicPeriod"/>
            </a:pPr>
            <a:r>
              <a:rPr lang="en-GB" dirty="0" smtClean="0"/>
              <a:t>LEAP AND HOLD (L+R)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85384"/>
          </a:xfrm>
        </p:spPr>
      </p:pic>
      <p:sp>
        <p:nvSpPr>
          <p:cNvPr id="5" name="TextBox 4"/>
          <p:cNvSpPr txBox="1"/>
          <p:nvPr/>
        </p:nvSpPr>
        <p:spPr>
          <a:xfrm>
            <a:off x="971600" y="548680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RECRUITMENT</a:t>
            </a:r>
            <a:endParaRPr lang="en-GB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916832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 smtClean="0"/>
              <a:t> Recruit from 13 SL Academies, 2 Championship Academies, 3 Regional Academies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Aligned to RFL 6 Panel Model- Tech, </a:t>
            </a:r>
            <a:r>
              <a:rPr lang="en-GB" sz="2000" dirty="0" err="1" smtClean="0"/>
              <a:t>Tac</a:t>
            </a:r>
            <a:r>
              <a:rPr lang="en-GB" sz="2000" dirty="0" smtClean="0"/>
              <a:t>, Mental, Physical, Movement and Lifestyle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Varying standards of delivery between clubs and environments.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Different focus of delivery and systems of development between clubs</a:t>
            </a:r>
          </a:p>
          <a:p>
            <a:endParaRPr lang="en-GB" dirty="0" smtClean="0"/>
          </a:p>
          <a:p>
            <a:r>
              <a:rPr lang="en-GB" dirty="0" smtClean="0"/>
              <a:t>        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85384"/>
          </a:xfrm>
        </p:spPr>
      </p:pic>
      <p:sp>
        <p:nvSpPr>
          <p:cNvPr id="5" name="TextBox 4"/>
          <p:cNvSpPr txBox="1"/>
          <p:nvPr/>
        </p:nvSpPr>
        <p:spPr>
          <a:xfrm>
            <a:off x="683568" y="1772816"/>
            <a:ext cx="72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Technical skills of players differ when they arrive with us.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Tactical awareness is at different stages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Mentally and emotionally the players are at different stages, due to internal and external factors.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  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Offer more ‘tools’ for the player to be able to cope with different situations.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Different methods of communication and practice. (VAK)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Comfortable in uncomfortable situations.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Player focussed, not player centred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548680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IMPLICATIONS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36627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-27384"/>
            <a:ext cx="9180512" cy="6885384"/>
          </a:xfrm>
        </p:spPr>
      </p:pic>
      <p:pic>
        <p:nvPicPr>
          <p:cNvPr id="5" name="Picture 4" descr="Awesome Gen-Y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916832"/>
            <a:ext cx="3960440" cy="43924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620688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CHALLENGES</a:t>
            </a:r>
            <a:endParaRPr lang="en-GB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2060849"/>
            <a:ext cx="40324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COPING WITH DISAPPOINTMENT – set them up to fail...... and then recover. Training and Games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CONFIDENCE AND SELF BELIEF- different styles, players, coaches.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ENVIRONMENTAL PRESSURE- clubs, parents, self doubts. (</a:t>
            </a:r>
            <a:r>
              <a:rPr lang="en-GB" dirty="0" err="1" smtClean="0"/>
              <a:t>Paras</a:t>
            </a:r>
            <a:r>
              <a:rPr lang="en-GB" dirty="0" smtClean="0"/>
              <a:t>, Oz, Player/Parent education)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PLAYER CENTRED V PLAYER FOCUSSED –more access to better facilities, training, S&amp;C. Sit back and take it, not work for it.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3708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09C8640235224AB8CE07A6A2907AB1" ma:contentTypeVersion="0" ma:contentTypeDescription="Create a new document." ma:contentTypeScope="" ma:versionID="b4f6d932c5a6273396f6a552cc18d33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CDB324F-1958-45B9-A02F-418DF85AB02B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BD4D7AD-C758-4607-AABD-136F4740DA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B86EA1-C893-4303-B903-59EA37DDF3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296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Shaw</dc:creator>
  <cp:lastModifiedBy>bjm</cp:lastModifiedBy>
  <cp:revision>2</cp:revision>
  <dcterms:created xsi:type="dcterms:W3CDTF">2013-05-09T13:12:22Z</dcterms:created>
  <dcterms:modified xsi:type="dcterms:W3CDTF">2013-09-11T10:19:48Z</dcterms:modified>
</cp:coreProperties>
</file>